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417" r:id="rId3"/>
    <p:sldId id="418" r:id="rId4"/>
    <p:sldId id="409" r:id="rId5"/>
    <p:sldId id="410" r:id="rId6"/>
    <p:sldId id="411" r:id="rId7"/>
    <p:sldId id="412" r:id="rId8"/>
    <p:sldId id="413" r:id="rId9"/>
    <p:sldId id="414" r:id="rId10"/>
    <p:sldId id="415" r:id="rId11"/>
    <p:sldId id="416" r:id="rId12"/>
    <p:sldId id="382" r:id="rId13"/>
    <p:sldId id="25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-guro" initials="h" lastIdx="1" clrIdx="0">
    <p:extLst>
      <p:ext uri="{19B8F6BF-5375-455C-9EA6-DF929625EA0E}">
        <p15:presenceInfo xmlns:p15="http://schemas.microsoft.com/office/powerpoint/2012/main" userId="hi-gu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CC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20" y="35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4067244" y="2490281"/>
            <a:ext cx="4057521" cy="1969770"/>
            <a:chOff x="4067244" y="1767838"/>
            <a:chExt cx="4057521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067244" y="1767838"/>
              <a:ext cx="4057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bg1"/>
                  </a:solidFill>
                </a:rPr>
                <a:t>2022-08-01 </a:t>
              </a:r>
              <a:r>
                <a:rPr lang="ko-KR" altLang="en-US" sz="3600" dirty="0">
                  <a:solidFill>
                    <a:schemeClr val="bg1"/>
                  </a:solidFill>
                </a:rPr>
                <a:t>박준현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442351" y="2537279"/>
              <a:ext cx="330731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jQuery</a:t>
              </a:r>
              <a:endParaRPr lang="ko-KR" altLang="en-US" sz="7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"/>
    </mc:Choice>
    <mc:Fallback xmlns="">
      <p:transition spd="slow" advTm="72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method chaining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39"/>
            <a:ext cx="4671753" cy="5379744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505499" cy="58169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&lt;title&gt;method chaining&lt;/title&gt;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$(document).ready(function(){</a:t>
            </a:r>
          </a:p>
          <a:p>
            <a:r>
              <a:rPr lang="en-US" altLang="ko-KR" sz="1200" dirty="0"/>
              <a:t>            $("#panel").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("color", "red")</a:t>
            </a:r>
          </a:p>
          <a:p>
            <a:r>
              <a:rPr lang="en-US" altLang="ko-KR" sz="1200" dirty="0"/>
              <a:t>                        .slideDown(2000)</a:t>
            </a:r>
          </a:p>
          <a:p>
            <a:r>
              <a:rPr lang="en-US" altLang="ko-KR" sz="1200" dirty="0"/>
              <a:t>                        .fadeTo("slow",0.3)</a:t>
            </a:r>
          </a:p>
          <a:p>
            <a:r>
              <a:rPr lang="en-US" altLang="ko-KR" sz="1200" dirty="0"/>
              <a:t>                        .slideUp(2000);</a:t>
            </a:r>
          </a:p>
          <a:p>
            <a:r>
              <a:rPr lang="en-US" altLang="ko-KR" sz="1200" dirty="0"/>
              <a:t>            $("#slide").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("color", "black")</a:t>
            </a:r>
          </a:p>
          <a:p>
            <a:r>
              <a:rPr lang="en-US" altLang="ko-KR" sz="1200" dirty="0"/>
              <a:t>                        .fadeTo("10000",0.3)</a:t>
            </a:r>
          </a:p>
          <a:p>
            <a:r>
              <a:rPr lang="en-US" altLang="ko-KR" sz="1200" dirty="0"/>
              <a:t>                        .fadeTo("10000",1.0);</a:t>
            </a:r>
          </a:p>
          <a:p>
            <a:r>
              <a:rPr lang="en-US" altLang="ko-KR" sz="1200" dirty="0"/>
              <a:t>        });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    &lt;style&gt;</a:t>
            </a:r>
          </a:p>
          <a:p>
            <a:r>
              <a:rPr lang="en-US" altLang="ko-KR" sz="1200" dirty="0"/>
              <a:t>        #slide, #panel{ padding: 5px; text-align: center;</a:t>
            </a:r>
          </a:p>
          <a:p>
            <a:r>
              <a:rPr lang="en-US" altLang="ko-KR" sz="1200" dirty="0"/>
              <a:t>            background-color: </a:t>
            </a:r>
            <a:r>
              <a:rPr lang="en-US" altLang="ko-KR" sz="1200" dirty="0" err="1"/>
              <a:t>lightblue</a:t>
            </a:r>
            <a:r>
              <a:rPr lang="en-US" altLang="ko-KR" sz="1200" dirty="0"/>
              <a:t>; border: 1px solid blue; }</a:t>
            </a:r>
          </a:p>
          <a:p>
            <a:r>
              <a:rPr lang="en-US" altLang="ko-KR" sz="1200" dirty="0"/>
              <a:t>        #panel { padding: 50px; display: none; background: yellow; }</a:t>
            </a:r>
          </a:p>
          <a:p>
            <a:r>
              <a:rPr lang="en-US" altLang="ko-KR" sz="1200" dirty="0"/>
              <a:t>    &lt;/style&gt;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&lt;div id="slide"&gt;[</a:t>
            </a:r>
            <a:r>
              <a:rPr lang="ko-KR" altLang="en-US" sz="1200" dirty="0"/>
              <a:t>오늘의 공지사항</a:t>
            </a:r>
            <a:r>
              <a:rPr lang="en-US" altLang="ko-KR" sz="1200" dirty="0"/>
              <a:t>]&lt;/div&gt;</a:t>
            </a:r>
          </a:p>
          <a:p>
            <a:r>
              <a:rPr lang="en-US" altLang="ko-KR" sz="1200" dirty="0"/>
              <a:t>    &lt;div id="panel"&gt;</a:t>
            </a:r>
            <a:r>
              <a:rPr lang="ko-KR" altLang="en-US" sz="1200" dirty="0"/>
              <a:t>오늘은 </a:t>
            </a:r>
            <a:r>
              <a:rPr lang="en-US" altLang="ko-KR" sz="1200" dirty="0"/>
              <a:t>jQuery </a:t>
            </a:r>
            <a:r>
              <a:rPr lang="ko-KR" altLang="en-US" sz="1200" dirty="0"/>
              <a:t>프로그램을 학습합니다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        </a:t>
            </a:r>
            <a:r>
              <a:rPr lang="ko-KR" altLang="en-US" sz="1200" dirty="0"/>
              <a:t>예제를 작성한 후 실행해 보세요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905164" y="2207495"/>
            <a:ext cx="2161309" cy="72043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224339" y="2195362"/>
            <a:ext cx="5404237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#panel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slide</a:t>
            </a:r>
            <a:r>
              <a:rPr lang="ko-KR" altLang="en-US" sz="1400" dirty="0"/>
              <a:t>를 </a:t>
            </a:r>
            <a:r>
              <a:rPr lang="en-US" altLang="ko-KR" sz="1400" dirty="0"/>
              <a:t>2</a:t>
            </a:r>
            <a:r>
              <a:rPr lang="ko-KR" altLang="en-US" sz="1400" dirty="0"/>
              <a:t>초간 내리고</a:t>
            </a:r>
            <a:r>
              <a:rPr lang="en-US" altLang="ko-KR" sz="1400" dirty="0"/>
              <a:t>, </a:t>
            </a:r>
            <a:r>
              <a:rPr lang="ko-KR" altLang="en-US" sz="1400" dirty="0"/>
              <a:t>투명도를 </a:t>
            </a:r>
            <a:r>
              <a:rPr lang="en-US" altLang="ko-KR" sz="1400" dirty="0"/>
              <a:t>0.3</a:t>
            </a:r>
            <a:r>
              <a:rPr lang="ko-KR" altLang="en-US" sz="1400" dirty="0"/>
              <a:t>으로 바꾼 </a:t>
            </a:r>
            <a:r>
              <a:rPr lang="ko-KR" altLang="en-US" sz="1400" dirty="0" smtClean="0"/>
              <a:t>후</a:t>
            </a:r>
            <a:r>
              <a:rPr lang="en-US" altLang="ko-KR" sz="1400" dirty="0" smtClean="0"/>
              <a:t>, slide</a:t>
            </a:r>
            <a:r>
              <a:rPr lang="ko-KR" altLang="en-US" sz="1400" dirty="0"/>
              <a:t>를 다시 </a:t>
            </a:r>
            <a:r>
              <a:rPr lang="en-US" altLang="ko-KR" sz="1400" dirty="0"/>
              <a:t>2</a:t>
            </a:r>
            <a:r>
              <a:rPr lang="ko-KR" altLang="en-US" sz="1400" dirty="0"/>
              <a:t>초간 </a:t>
            </a:r>
            <a:r>
              <a:rPr lang="ko-KR" altLang="en-US" sz="1400" dirty="0" smtClean="0"/>
              <a:t>올리는 동작을 순차적으로 실행한다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 flipV="1">
            <a:off x="3066473" y="2564694"/>
            <a:ext cx="2157866" cy="301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6166820" y="3978250"/>
            <a:ext cx="3519273" cy="2183943"/>
            <a:chOff x="6474472" y="3934463"/>
            <a:chExt cx="3519273" cy="21839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472" y="3934463"/>
              <a:ext cx="3519273" cy="1866931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76AAF-A4EE-D316-45CD-86D8F4284AAB}"/>
                </a:ext>
              </a:extLst>
            </p:cNvPr>
            <p:cNvSpPr txBox="1"/>
            <p:nvPr/>
          </p:nvSpPr>
          <p:spPr>
            <a:xfrm>
              <a:off x="8028221" y="5810629"/>
              <a:ext cx="411774" cy="30777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spcCol="432000" rtlCol="0">
              <a:spAutoFit/>
            </a:bodyPr>
            <a:lstStyle/>
            <a:p>
              <a:pPr algn="ctr"/>
              <a:r>
                <a:rPr lang="en-US" altLang="ko-KR" sz="1400" dirty="0" smtClean="0"/>
                <a:t>gif</a:t>
              </a:r>
              <a:endParaRPr lang="ko-KR" altLang="en-US" sz="14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849404" y="1096169"/>
            <a:ext cx="4154104" cy="7848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/>
              <a:t>method chaining</a:t>
            </a:r>
            <a:r>
              <a:rPr lang="ko-KR" altLang="en-US" sz="1600" b="1" dirty="0" smtClean="0"/>
              <a:t> 이란</a:t>
            </a:r>
            <a:r>
              <a:rPr lang="en-US" altLang="ko-KR" sz="1600" b="1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여러 개의 메소드를 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으로 연결하여 순서대로 실행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905164" y="2927931"/>
            <a:ext cx="2161309" cy="59940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224339" y="3248389"/>
            <a:ext cx="5404237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#</a:t>
            </a:r>
            <a:r>
              <a:rPr lang="en-US" altLang="ko-KR" sz="1400" dirty="0" smtClean="0"/>
              <a:t>slide</a:t>
            </a:r>
            <a:r>
              <a:rPr lang="ko-KR" altLang="en-US" sz="1400" dirty="0" smtClean="0"/>
              <a:t>의 투명도를 </a:t>
            </a:r>
            <a:r>
              <a:rPr lang="en-US" altLang="ko-KR" sz="1400" dirty="0" smtClean="0"/>
              <a:t>0.3</a:t>
            </a:r>
            <a:r>
              <a:rPr lang="ko-KR" altLang="en-US" sz="1400" dirty="0" smtClean="0"/>
              <a:t>으로 바꾼 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다시 투명도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로 돌아온다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25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066473" y="3227634"/>
            <a:ext cx="2157866" cy="228504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522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method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chaining2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39"/>
            <a:ext cx="5412510" cy="5404053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5246256" cy="54476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 &lt;title&gt;method chaining2&lt;/title&gt;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      </a:t>
            </a:r>
          </a:p>
          <a:p>
            <a:r>
              <a:rPr lang="en-US" altLang="ko-KR" sz="1200" dirty="0"/>
              <a:t>        function move(object, speed) {</a:t>
            </a:r>
          </a:p>
          <a:p>
            <a:r>
              <a:rPr lang="en-US" altLang="ko-KR" sz="1200" dirty="0"/>
              <a:t>            $(object).stop().animate({left:-500}, speed);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function back() {</a:t>
            </a:r>
          </a:p>
          <a:p>
            <a:r>
              <a:rPr lang="en-US" altLang="ko-KR" sz="1200" dirty="0"/>
              <a:t>            $(".moving img").stop().animate({left:0},);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    &lt;style&gt;</a:t>
            </a:r>
          </a:p>
          <a:p>
            <a:r>
              <a:rPr lang="en-US" altLang="ko-KR" sz="1200" dirty="0"/>
              <a:t>        .moving { border: 1px solid black; margin: 20px auto 0 auto;</a:t>
            </a:r>
          </a:p>
          <a:p>
            <a:r>
              <a:rPr lang="en-US" altLang="ko-KR" sz="1200" dirty="0"/>
              <a:t>            text-align: right; width: 650px; }</a:t>
            </a:r>
          </a:p>
          <a:p>
            <a:r>
              <a:rPr lang="en-US" altLang="ko-KR" sz="1200" dirty="0"/>
              <a:t>        .moving img { cursor: pointer; position: relative; }</a:t>
            </a:r>
          </a:p>
          <a:p>
            <a:r>
              <a:rPr lang="en-US" altLang="ko-KR" sz="1200" dirty="0"/>
              <a:t>    &lt;/style&gt;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&lt;div class="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"&gt;</a:t>
            </a:r>
          </a:p>
          <a:p>
            <a:r>
              <a:rPr lang="en-US" altLang="ko-KR" sz="1200" dirty="0"/>
              <a:t>        &lt;button type="button"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="back('.moving img')"&gt;</a:t>
            </a:r>
            <a:r>
              <a:rPr lang="ko-KR" altLang="en-US" sz="1200" dirty="0"/>
              <a:t>초기화</a:t>
            </a:r>
            <a:r>
              <a:rPr lang="en-US" altLang="ko-KR" sz="1200" dirty="0"/>
              <a:t>&lt;/button&gt;</a:t>
            </a:r>
          </a:p>
          <a:p>
            <a:r>
              <a:rPr lang="en-US" altLang="ko-KR" sz="1200" dirty="0"/>
              <a:t>    &lt;/div&gt;</a:t>
            </a:r>
          </a:p>
          <a:p>
            <a:r>
              <a:rPr lang="en-US" altLang="ko-KR" sz="1200" dirty="0"/>
              <a:t>    &lt;div class="moving"&gt;</a:t>
            </a:r>
          </a:p>
          <a:p>
            <a:r>
              <a:rPr lang="en-US" altLang="ko-KR" sz="1200" dirty="0"/>
              <a:t>        &lt;img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="move(this,6000)"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="../../media/mio.png"&gt;&lt;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        &lt;img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="move(this,3000)"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="../../media/mio.png"&gt;&lt;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        &lt;img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="move(this,1000)"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="../../media/mio.png"&gt;&lt;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    &lt;/div&gt;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0327" y="1869960"/>
            <a:ext cx="3215128" cy="5314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6124954" y="1187844"/>
            <a:ext cx="5577519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move( ) </a:t>
            </a:r>
            <a:r>
              <a:rPr lang="ko-KR" altLang="en-US" sz="1400" dirty="0" smtClean="0"/>
              <a:t>함수는 </a:t>
            </a:r>
            <a:r>
              <a:rPr lang="en-US" altLang="ko-KR" sz="1400" dirty="0" smtClean="0"/>
              <a:t>stop </a:t>
            </a:r>
            <a:r>
              <a:rPr lang="ko-KR" altLang="en-US" sz="1400" dirty="0" smtClean="0"/>
              <a:t>메소드로 객체</a:t>
            </a:r>
            <a:r>
              <a:rPr lang="en-US" altLang="ko-KR" sz="1400" dirty="0" smtClean="0"/>
              <a:t>(object) </a:t>
            </a:r>
            <a:r>
              <a:rPr lang="ko-KR" altLang="en-US" sz="1400" dirty="0" smtClean="0"/>
              <a:t>를 정지시킨 후</a:t>
            </a:r>
            <a:r>
              <a:rPr lang="en-US" altLang="ko-KR" sz="14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animate </a:t>
            </a:r>
            <a:r>
              <a:rPr lang="ko-KR" altLang="en-US" sz="1400" dirty="0"/>
              <a:t>메소드에 의해 </a:t>
            </a:r>
            <a:r>
              <a:rPr lang="ko-KR" altLang="en-US" sz="1400" dirty="0" smtClean="0"/>
              <a:t>좌측으로 </a:t>
            </a:r>
            <a:r>
              <a:rPr lang="en-US" altLang="ko-KR" sz="1400" dirty="0" smtClean="0"/>
              <a:t>500px </a:t>
            </a:r>
            <a:r>
              <a:rPr lang="ko-KR" altLang="en-US" sz="1400" dirty="0"/>
              <a:t>만큼 지정된 </a:t>
            </a:r>
            <a:r>
              <a:rPr lang="ko-KR" altLang="en-US" sz="1400" dirty="0" smtClean="0"/>
              <a:t>속도</a:t>
            </a:r>
            <a:r>
              <a:rPr lang="en-US" altLang="ko-KR" sz="1400" dirty="0" smtClean="0"/>
              <a:t>(speed) </a:t>
            </a:r>
            <a:r>
              <a:rPr lang="ko-KR" altLang="en-US" sz="1400" dirty="0" smtClean="0"/>
              <a:t>로 이동한다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 flipV="1">
            <a:off x="3925455" y="1718759"/>
            <a:ext cx="2199499" cy="41694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429388" y="3793670"/>
            <a:ext cx="3333164" cy="2492822"/>
            <a:chOff x="5783128" y="3859160"/>
            <a:chExt cx="3333164" cy="249282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128" y="3859160"/>
              <a:ext cx="3333164" cy="2165304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76AAF-A4EE-D316-45CD-86D8F4284AAB}"/>
                </a:ext>
              </a:extLst>
            </p:cNvPr>
            <p:cNvSpPr txBox="1"/>
            <p:nvPr/>
          </p:nvSpPr>
          <p:spPr>
            <a:xfrm>
              <a:off x="7243823" y="6044205"/>
              <a:ext cx="411774" cy="30777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spcCol="432000" rtlCol="0">
              <a:spAutoFit/>
            </a:bodyPr>
            <a:lstStyle/>
            <a:p>
              <a:pPr algn="ctr"/>
              <a:r>
                <a:rPr lang="en-US" altLang="ko-KR" sz="1400" dirty="0" smtClean="0"/>
                <a:t>gif</a:t>
              </a:r>
              <a:endParaRPr lang="ko-KR" altLang="en-US" sz="1400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0327" y="2401455"/>
            <a:ext cx="3215128" cy="5314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6124954" y="2210007"/>
            <a:ext cx="5730546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객체를 정지시킨 </a:t>
            </a:r>
            <a:r>
              <a:rPr lang="ko-KR" altLang="en-US" sz="1400" dirty="0" smtClean="0"/>
              <a:t>후 </a:t>
            </a:r>
            <a:r>
              <a:rPr lang="en-US" altLang="ko-KR" sz="1400" dirty="0" smtClean="0"/>
              <a:t>animate</a:t>
            </a:r>
            <a:r>
              <a:rPr lang="ko-KR" altLang="en-US" sz="1400" dirty="0"/>
              <a:t>메소드에 의해 원점으로 복귀</a:t>
            </a:r>
          </a:p>
        </p:txBody>
      </p:sp>
      <p:cxnSp>
        <p:nvCxnSpPr>
          <p:cNvPr id="20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3925455" y="2417756"/>
            <a:ext cx="2199499" cy="249447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79599" y="5143575"/>
            <a:ext cx="4226509" cy="55526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810917" y="2997488"/>
            <a:ext cx="6113228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이미지를 클릭하면 </a:t>
            </a:r>
            <a:r>
              <a:rPr lang="en-US" altLang="ko-KR" sz="1400" dirty="0" smtClean="0"/>
              <a:t>move( )</a:t>
            </a:r>
            <a:r>
              <a:rPr lang="ko-KR" altLang="en-US" sz="1400" dirty="0" smtClean="0"/>
              <a:t>함수를 호출하여 실행한다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매개변수 </a:t>
            </a:r>
            <a:r>
              <a:rPr lang="en-US" altLang="ko-KR" sz="1400" dirty="0" smtClean="0"/>
              <a:t>this</a:t>
            </a:r>
            <a:r>
              <a:rPr lang="ko-KR" altLang="en-US" sz="1400" dirty="0" smtClean="0"/>
              <a:t>는 클릭 된 </a:t>
            </a:r>
            <a:r>
              <a:rPr lang="en-US" altLang="ko-KR" sz="1400" dirty="0" smtClean="0"/>
              <a:t>img</a:t>
            </a:r>
            <a:r>
              <a:rPr lang="ko-KR" altLang="en-US" sz="1400" dirty="0" smtClean="0"/>
              <a:t>태그 객체를 의미하고</a:t>
            </a:r>
            <a:r>
              <a:rPr lang="en-US" altLang="ko-KR" sz="1400" dirty="0" smtClean="0"/>
              <a:t>, 6000</a:t>
            </a:r>
            <a:r>
              <a:rPr lang="ko-KR" altLang="en-US" sz="1400" dirty="0" smtClean="0"/>
              <a:t>은 속도를 나타낸다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24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006108" y="3366820"/>
            <a:ext cx="804809" cy="205438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5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8" y="99687"/>
            <a:ext cx="639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노트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E579A7B0-4816-5004-52CD-75C59FD0E4A0}"/>
              </a:ext>
            </a:extLst>
          </p:cNvPr>
          <p:cNvSpPr/>
          <p:nvPr/>
        </p:nvSpPr>
        <p:spPr>
          <a:xfrm>
            <a:off x="332509" y="2463771"/>
            <a:ext cx="9467274" cy="1061023"/>
          </a:xfrm>
          <a:prstGeom prst="roundRect">
            <a:avLst>
              <a:gd name="adj" fmla="val 807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858151-F304-A9AE-6C69-214DC71EC3D4}"/>
              </a:ext>
            </a:extLst>
          </p:cNvPr>
          <p:cNvSpPr txBox="1"/>
          <p:nvPr/>
        </p:nvSpPr>
        <p:spPr>
          <a:xfrm>
            <a:off x="332508" y="2462965"/>
            <a:ext cx="9467275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alert(</a:t>
            </a:r>
            <a:r>
              <a:rPr lang="en-US" altLang="ko-KR" sz="1600" dirty="0" err="1"/>
              <a:t>encodeURI</a:t>
            </a:r>
            <a:r>
              <a:rPr lang="en-US" altLang="ko-KR" sz="1600" dirty="0"/>
              <a:t>("</a:t>
            </a:r>
            <a:r>
              <a:rPr lang="ko-KR" altLang="en-US" sz="1600" dirty="0"/>
              <a:t>가나다라마바사</a:t>
            </a:r>
            <a:r>
              <a:rPr lang="en-US" altLang="ko-KR" sz="1600" dirty="0"/>
              <a:t>")</a:t>
            </a:r>
            <a:r>
              <a:rPr lang="ko-KR" altLang="en-US" sz="1600" dirty="0"/>
              <a:t> </a:t>
            </a:r>
            <a:r>
              <a:rPr lang="en-US" altLang="ko-KR" sz="1600" dirty="0"/>
              <a:t>+</a:t>
            </a:r>
            <a:r>
              <a:rPr lang="ko-KR" altLang="en-US" sz="1600" dirty="0"/>
              <a:t> </a:t>
            </a:r>
            <a:r>
              <a:rPr lang="en-US" altLang="ko-KR" sz="1600" dirty="0"/>
              <a:t>"\n" + decodeURI("%EA%</a:t>
            </a:r>
            <a:r>
              <a:rPr lang="en-US" altLang="ko-KR" sz="1600" dirty="0">
                <a:solidFill>
                  <a:srgbClr val="FF0000"/>
                </a:solidFill>
              </a:rPr>
              <a:t>B0</a:t>
            </a:r>
            <a:r>
              <a:rPr lang="en-US" altLang="ko-KR" sz="1600" dirty="0"/>
              <a:t>%80%EB%82%98%EB%8B%A4</a:t>
            </a:r>
            <a:r>
              <a:rPr lang="en-US" altLang="ko-KR" sz="1600" dirty="0" smtClean="0"/>
              <a:t>"));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encoding</a:t>
            </a:r>
            <a:r>
              <a:rPr lang="ko-KR" altLang="en-US" sz="1400" dirty="0" smtClean="0"/>
              <a:t>된 문자를 쓸 때 </a:t>
            </a:r>
            <a:r>
              <a:rPr lang="en-US" altLang="ko-KR" sz="1400" dirty="0" smtClean="0"/>
              <a:t>B0</a:t>
            </a:r>
            <a:r>
              <a:rPr lang="ko-KR" altLang="en-US" sz="1400" dirty="0"/>
              <a:t>을</a:t>
            </a:r>
            <a:r>
              <a:rPr lang="en-US" altLang="ko-KR" sz="1400" dirty="0" smtClean="0"/>
              <a:t> BO</a:t>
            </a:r>
            <a:r>
              <a:rPr lang="ko-KR" altLang="en-US" sz="1400" dirty="0" smtClean="0"/>
              <a:t>로 잘못 작성하였다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encoding</a:t>
            </a:r>
            <a:r>
              <a:rPr lang="ko-KR" altLang="en-US" sz="1400" dirty="0" smtClean="0"/>
              <a:t>된 문자를 작성할 </a:t>
            </a:r>
            <a:r>
              <a:rPr lang="ko-KR" altLang="en-US" sz="1400" dirty="0" smtClean="0"/>
              <a:t>때는 숫자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과 영어</a:t>
            </a:r>
            <a:r>
              <a:rPr lang="en-US" altLang="ko-KR" sz="1400" dirty="0" smtClean="0"/>
              <a:t>O </a:t>
            </a:r>
            <a:r>
              <a:rPr lang="ko-KR" altLang="en-US" sz="1400" dirty="0" smtClean="0"/>
              <a:t>를 잘 구분하여 작성해야 겠다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7663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17090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5041671" y="882440"/>
            <a:ext cx="4785820" cy="2089381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animate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5" y="882440"/>
            <a:ext cx="4544290" cy="5449840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451928" cy="54476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 smtClean="0"/>
              <a:t>&lt;head&gt;</a:t>
            </a:r>
          </a:p>
          <a:p>
            <a:r>
              <a:rPr lang="en-US" altLang="ko-KR" sz="1200" dirty="0" smtClean="0"/>
              <a:t>    &lt;title&gt;Animate </a:t>
            </a:r>
            <a:r>
              <a:rPr lang="ko-KR" altLang="en-US" sz="1200" dirty="0" smtClean="0"/>
              <a:t>실습</a:t>
            </a:r>
            <a:r>
              <a:rPr lang="en-US" altLang="ko-KR" sz="1200" dirty="0" smtClean="0"/>
              <a:t>&lt;/title&gt;</a:t>
            </a:r>
          </a:p>
          <a:p>
            <a:r>
              <a:rPr lang="en-US" altLang="ko-KR" sz="1200" dirty="0"/>
              <a:t>   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$(document).ready(function() {</a:t>
            </a:r>
          </a:p>
          <a:p>
            <a:r>
              <a:rPr lang="en-US" altLang="ko-KR" sz="1200" dirty="0"/>
              <a:t>            $("#b1").click(function(){</a:t>
            </a:r>
          </a:p>
          <a:p>
            <a:r>
              <a:rPr lang="en-US" altLang="ko-KR" sz="1200" dirty="0"/>
              <a:t>                $("img").animate({</a:t>
            </a:r>
          </a:p>
          <a:p>
            <a:r>
              <a:rPr lang="en-US" altLang="ko-KR" sz="1200" dirty="0"/>
              <a:t>                    width:"100px"</a:t>
            </a:r>
          </a:p>
          <a:p>
            <a:r>
              <a:rPr lang="en-US" altLang="ko-KR" sz="1200" dirty="0"/>
              <a:t>                </a:t>
            </a:r>
            <a:r>
              <a:rPr lang="en-US" altLang="ko-KR" sz="1200" dirty="0" smtClean="0"/>
              <a:t>}); </a:t>
            </a:r>
            <a:r>
              <a:rPr lang="en-US" altLang="ko-KR" sz="1200" dirty="0"/>
              <a:t>});</a:t>
            </a:r>
          </a:p>
          <a:p>
            <a:r>
              <a:rPr lang="en-US" altLang="ko-KR" sz="1200" dirty="0"/>
              <a:t>            $("#b2").click(function(){</a:t>
            </a:r>
          </a:p>
          <a:p>
            <a:r>
              <a:rPr lang="en-US" altLang="ko-KR" sz="1200" dirty="0"/>
              <a:t>                $("img").animate({</a:t>
            </a:r>
          </a:p>
          <a:p>
            <a:r>
              <a:rPr lang="en-US" altLang="ko-KR" sz="1200" dirty="0"/>
              <a:t>                    width:"200px"</a:t>
            </a:r>
          </a:p>
          <a:p>
            <a:r>
              <a:rPr lang="en-US" altLang="ko-KR" sz="1200" dirty="0"/>
              <a:t>                </a:t>
            </a:r>
            <a:r>
              <a:rPr lang="en-US" altLang="ko-KR" sz="1200" dirty="0" smtClean="0"/>
              <a:t>}); </a:t>
            </a:r>
            <a:r>
              <a:rPr lang="en-US" altLang="ko-KR" sz="1200" dirty="0"/>
              <a:t>});</a:t>
            </a:r>
          </a:p>
          <a:p>
            <a:r>
              <a:rPr lang="en-US" altLang="ko-KR" sz="1200" dirty="0"/>
              <a:t>            $("#b3").click(function(){</a:t>
            </a:r>
          </a:p>
          <a:p>
            <a:r>
              <a:rPr lang="en-US" altLang="ko-KR" sz="1200" dirty="0"/>
              <a:t>                $("img").animate({</a:t>
            </a:r>
          </a:p>
          <a:p>
            <a:r>
              <a:rPr lang="en-US" altLang="ko-KR" sz="1200" dirty="0"/>
              <a:t>                    width:"300px"</a:t>
            </a:r>
          </a:p>
          <a:p>
            <a:r>
              <a:rPr lang="en-US" altLang="ko-KR" sz="1200" dirty="0"/>
              <a:t>                </a:t>
            </a:r>
            <a:r>
              <a:rPr lang="en-US" altLang="ko-KR" sz="1200" dirty="0" smtClean="0"/>
              <a:t>}); </a:t>
            </a:r>
            <a:r>
              <a:rPr lang="en-US" altLang="ko-KR" sz="1200" dirty="0"/>
              <a:t>});</a:t>
            </a:r>
          </a:p>
          <a:p>
            <a:r>
              <a:rPr lang="en-US" altLang="ko-KR" sz="1200" dirty="0"/>
              <a:t>        });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    &lt;style&gt;</a:t>
            </a:r>
          </a:p>
          <a:p>
            <a:r>
              <a:rPr lang="en-US" altLang="ko-KR" sz="1200" dirty="0"/>
              <a:t>        .css_pic {</a:t>
            </a:r>
          </a:p>
          <a:p>
            <a:r>
              <a:rPr lang="en-US" altLang="ko-KR" sz="1200" dirty="0"/>
              <a:t>            height: 430px;</a:t>
            </a:r>
          </a:p>
          <a:p>
            <a:r>
              <a:rPr lang="en-US" altLang="ko-KR" sz="1200" dirty="0"/>
              <a:t>            text-align: center;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.css_pic img {</a:t>
            </a:r>
          </a:p>
          <a:p>
            <a:r>
              <a:rPr lang="en-US" altLang="ko-KR" sz="1200" dirty="0"/>
              <a:t>            width: 250px;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&lt;/style&gt;</a:t>
            </a:r>
          </a:p>
          <a:p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866834" y="1844828"/>
            <a:ext cx="1802475" cy="222840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041669" y="3334398"/>
            <a:ext cx="5543203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id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b1</a:t>
            </a:r>
            <a:r>
              <a:rPr lang="ko-KR" altLang="en-US" sz="1400" dirty="0" smtClean="0"/>
              <a:t>인</a:t>
            </a:r>
            <a:r>
              <a:rPr lang="en-US" altLang="ko-KR" sz="1400" dirty="0" smtClean="0"/>
              <a:t> button</a:t>
            </a:r>
            <a:r>
              <a:rPr lang="ko-KR" altLang="en-US" sz="1400" dirty="0" smtClean="0"/>
              <a:t>을 클릭할 때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animate </a:t>
            </a:r>
            <a:r>
              <a:rPr lang="ko-KR" altLang="en-US" sz="1400" dirty="0" smtClean="0"/>
              <a:t>메소드에 </a:t>
            </a:r>
            <a:r>
              <a:rPr lang="ko-KR" altLang="en-US" sz="1400" dirty="0"/>
              <a:t>의해 </a:t>
            </a:r>
            <a:r>
              <a:rPr lang="en-US" altLang="ko-KR" sz="1400" dirty="0"/>
              <a:t>img</a:t>
            </a:r>
            <a:r>
              <a:rPr lang="ko-KR" altLang="en-US" sz="1400" dirty="0" smtClean="0"/>
              <a:t>태그의 이미지의 폭을 </a:t>
            </a:r>
            <a:r>
              <a:rPr lang="en-US" altLang="ko-KR" sz="1400" dirty="0" smtClean="0"/>
              <a:t>100px</a:t>
            </a:r>
            <a:r>
              <a:rPr lang="ko-KR" altLang="en-US" sz="1400" dirty="0" smtClean="0"/>
              <a:t>로 </a:t>
            </a:r>
            <a:r>
              <a:rPr lang="ko-KR" altLang="en-US" sz="1400" dirty="0"/>
              <a:t>변경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id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b2, b3</a:t>
            </a:r>
            <a:r>
              <a:rPr lang="ko-KR" altLang="en-US" sz="1400" dirty="0" smtClean="0"/>
              <a:t>인 </a:t>
            </a:r>
            <a:r>
              <a:rPr lang="en-US" altLang="ko-KR" sz="1400" dirty="0" smtClean="0"/>
              <a:t>button </a:t>
            </a:r>
            <a:r>
              <a:rPr lang="ko-KR" altLang="en-US" sz="1400" dirty="0" smtClean="0"/>
              <a:t>또한 클릭하면 이미지의 폭을 변경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>
            <a:off x="2669309" y="2959032"/>
            <a:ext cx="2372360" cy="90628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663634" y="4620356"/>
            <a:ext cx="1488440" cy="127244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041670" y="4887246"/>
            <a:ext cx="5543203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class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css_pic</a:t>
            </a:r>
            <a:r>
              <a:rPr lang="ko-KR" altLang="en-US" sz="1400" dirty="0" smtClean="0"/>
              <a:t>인 태그의 높이와 가운데 정렬을 설정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css_pic</a:t>
            </a:r>
            <a:r>
              <a:rPr lang="ko-KR" altLang="en-US" sz="1400" dirty="0" smtClean="0"/>
              <a:t>태그 내부의 </a:t>
            </a:r>
            <a:r>
              <a:rPr lang="en-US" altLang="ko-KR" sz="1400" dirty="0" smtClean="0"/>
              <a:t>img</a:t>
            </a:r>
            <a:r>
              <a:rPr lang="ko-KR" altLang="en-US" sz="1400" dirty="0" smtClean="0"/>
              <a:t>태그의 폭을 </a:t>
            </a:r>
            <a:r>
              <a:rPr lang="en-US" altLang="ko-KR" sz="1400" dirty="0" smtClean="0"/>
              <a:t>250px</a:t>
            </a:r>
            <a:r>
              <a:rPr lang="ko-KR" altLang="en-US" sz="1400" dirty="0" smtClean="0"/>
              <a:t>로 초기값 지정</a:t>
            </a:r>
            <a:endParaRPr lang="ko-KR" altLang="en-US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5318762" y="1026074"/>
            <a:ext cx="45087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&lt;h3&gt;Animate </a:t>
            </a:r>
            <a:r>
              <a:rPr lang="ko-KR" altLang="en-US" sz="1200" dirty="0">
                <a:latin typeface="Consolas" panose="020B0609020204030204" pitchFamily="49" charset="0"/>
              </a:rPr>
              <a:t>실습</a:t>
            </a:r>
            <a:r>
              <a:rPr lang="en-US" altLang="ko-KR" sz="1200" dirty="0">
                <a:latin typeface="Consolas" panose="020B0609020204030204" pitchFamily="49" charset="0"/>
              </a:rPr>
              <a:t>&lt;/h3&gt;&lt;</a:t>
            </a:r>
            <a:r>
              <a:rPr lang="en-US" altLang="ko-KR" sz="1200" dirty="0" err="1">
                <a:latin typeface="Consolas" panose="020B0609020204030204" pitchFamily="49" charset="0"/>
              </a:rPr>
              <a:t>hr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&lt;div class="css_pic"&gt;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    &lt;p&gt;</a:t>
            </a:r>
            <a:r>
              <a:rPr lang="ko-KR" altLang="en-US" sz="1200" dirty="0">
                <a:latin typeface="Consolas" panose="020B0609020204030204" pitchFamily="49" charset="0"/>
              </a:rPr>
              <a:t>버튼을 누르면 그림의 크기가 바뀝니다</a:t>
            </a:r>
            <a:r>
              <a:rPr lang="en-US" altLang="ko-KR" sz="1200" dirty="0">
                <a:latin typeface="Consolas" panose="020B0609020204030204" pitchFamily="49" charset="0"/>
              </a:rPr>
              <a:t>.&lt;/p&gt;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    &lt;button id="b1"&gt;</a:t>
            </a:r>
            <a:r>
              <a:rPr lang="ko-KR" altLang="en-US" sz="1200" dirty="0">
                <a:latin typeface="Consolas" panose="020B0609020204030204" pitchFamily="49" charset="0"/>
              </a:rPr>
              <a:t>가로 </a:t>
            </a:r>
            <a:r>
              <a:rPr lang="en-US" altLang="ko-KR" sz="1200" dirty="0">
                <a:latin typeface="Consolas" panose="020B0609020204030204" pitchFamily="49" charset="0"/>
              </a:rPr>
              <a:t>100px&lt;/button&gt;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    &lt;button id="b2"&gt;</a:t>
            </a:r>
            <a:r>
              <a:rPr lang="ko-KR" altLang="en-US" sz="1200" dirty="0">
                <a:latin typeface="Consolas" panose="020B0609020204030204" pitchFamily="49" charset="0"/>
              </a:rPr>
              <a:t>가로 </a:t>
            </a:r>
            <a:r>
              <a:rPr lang="en-US" altLang="ko-KR" sz="1200" dirty="0">
                <a:latin typeface="Consolas" panose="020B0609020204030204" pitchFamily="49" charset="0"/>
              </a:rPr>
              <a:t>200px&lt;/button&gt;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    &lt;button id="b3"&gt;</a:t>
            </a:r>
            <a:r>
              <a:rPr lang="ko-KR" altLang="en-US" sz="1200" dirty="0">
                <a:latin typeface="Consolas" panose="020B0609020204030204" pitchFamily="49" charset="0"/>
              </a:rPr>
              <a:t>가로 </a:t>
            </a:r>
            <a:r>
              <a:rPr lang="en-US" altLang="ko-KR" sz="1200" dirty="0">
                <a:latin typeface="Consolas" panose="020B0609020204030204" pitchFamily="49" charset="0"/>
              </a:rPr>
              <a:t>300px&lt;/button&gt;&lt;</a:t>
            </a:r>
            <a:r>
              <a:rPr lang="en-US" altLang="ko-KR" sz="1200" dirty="0" err="1">
                <a:latin typeface="Consolas" panose="020B0609020204030204" pitchFamily="49" charset="0"/>
              </a:rPr>
              <a:t>br</a:t>
            </a:r>
            <a:r>
              <a:rPr lang="en-US" altLang="ko-KR" sz="1200" dirty="0">
                <a:latin typeface="Consolas" panose="020B0609020204030204" pitchFamily="49" charset="0"/>
              </a:rPr>
              <a:t>&gt;&lt;</a:t>
            </a:r>
            <a:r>
              <a:rPr lang="en-US" altLang="ko-KR" sz="1200" dirty="0" err="1">
                <a:latin typeface="Consolas" panose="020B0609020204030204" pitchFamily="49" charset="0"/>
              </a:rPr>
              <a:t>br</a:t>
            </a:r>
            <a:r>
              <a:rPr lang="en-US" altLang="ko-KR" sz="1200" dirty="0"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    &lt;img </a:t>
            </a:r>
            <a:r>
              <a:rPr lang="en-US" altLang="ko-KR" sz="1200" dirty="0" err="1"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latin typeface="Consolas" panose="020B0609020204030204" pitchFamily="49" charset="0"/>
              </a:rPr>
              <a:t>="../media/mio.png"&gt;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&lt;/div&gt;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&lt;/body&gt;</a:t>
            </a:r>
            <a:endParaRPr lang="en-US" altLang="ko-KR" sz="1200" b="0" dirty="0">
              <a:effectLst/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/>
          <p:cNvCxnSpPr>
            <a:stCxn id="33" idx="3"/>
            <a:endCxn id="34" idx="1"/>
          </p:cNvCxnSpPr>
          <p:nvPr/>
        </p:nvCxnSpPr>
        <p:spPr>
          <a:xfrm>
            <a:off x="2152074" y="5256578"/>
            <a:ext cx="288959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50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animate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781" y="984939"/>
            <a:ext cx="2727895" cy="220987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86" y="4100862"/>
            <a:ext cx="2728717" cy="178778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959" y="4100862"/>
            <a:ext cx="2728717" cy="178778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932" y="4100862"/>
            <a:ext cx="2728717" cy="178778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170908" y="3204046"/>
            <a:ext cx="1691640" cy="30777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r>
              <a:rPr lang="ko-KR" altLang="en-US" sz="1400" dirty="0" smtClean="0"/>
              <a:t>초기 </a:t>
            </a:r>
            <a:r>
              <a:rPr lang="en-US" altLang="ko-KR" sz="1400" dirty="0" smtClean="0"/>
              <a:t>img </a:t>
            </a:r>
            <a:r>
              <a:rPr lang="ko-KR" altLang="en-US" sz="1400" dirty="0" smtClean="0"/>
              <a:t>폭 </a:t>
            </a:r>
            <a:r>
              <a:rPr lang="en-US" altLang="ko-KR" sz="1400" dirty="0" smtClean="0"/>
              <a:t>250px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2102721" y="5904645"/>
            <a:ext cx="1280424" cy="30777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r>
              <a:rPr lang="en-US" altLang="ko-KR" sz="1400" dirty="0" smtClean="0"/>
              <a:t>img </a:t>
            </a:r>
            <a:r>
              <a:rPr lang="ko-KR" altLang="en-US" sz="1400" dirty="0" smtClean="0"/>
              <a:t>폭 </a:t>
            </a:r>
            <a:r>
              <a:rPr lang="en-US" altLang="ko-KR" sz="1400" dirty="0" smtClean="0"/>
              <a:t>100px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376105" y="5904645"/>
            <a:ext cx="1280424" cy="30777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r>
              <a:rPr lang="en-US" altLang="ko-KR" sz="1400" dirty="0" smtClean="0"/>
              <a:t>img </a:t>
            </a:r>
            <a:r>
              <a:rPr lang="ko-KR" altLang="en-US" sz="1400" dirty="0" smtClean="0"/>
              <a:t>폭 </a:t>
            </a:r>
            <a:r>
              <a:rPr lang="en-US" altLang="ko-KR" sz="1400" dirty="0" smtClean="0"/>
              <a:t>200px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8649489" y="5904645"/>
            <a:ext cx="1279602" cy="30777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r>
              <a:rPr lang="en-US" altLang="ko-KR" sz="1400" dirty="0" smtClean="0"/>
              <a:t>img </a:t>
            </a:r>
            <a:r>
              <a:rPr lang="ko-KR" altLang="en-US" sz="1400" dirty="0" smtClean="0"/>
              <a:t>폭 </a:t>
            </a:r>
            <a:r>
              <a:rPr lang="en-US" altLang="ko-KR" sz="1400" dirty="0" smtClean="0"/>
              <a:t>300px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995055" y="4424218"/>
            <a:ext cx="498763" cy="157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766935" y="4417875"/>
            <a:ext cx="498763" cy="157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527309" y="4417875"/>
            <a:ext cx="498763" cy="157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1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hide, show, toggle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40"/>
            <a:ext cx="4671753" cy="5265174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505499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&lt;title&gt;Document&lt;/title&gt;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$(document).ready(function(){</a:t>
            </a:r>
          </a:p>
          <a:p>
            <a:r>
              <a:rPr lang="en-US" altLang="ko-KR" sz="1200" dirty="0"/>
              <a:t>            $("#hide").click(function(){</a:t>
            </a:r>
          </a:p>
          <a:p>
            <a:r>
              <a:rPr lang="en-US" altLang="ko-KR" sz="1200" dirty="0"/>
              <a:t>                $("img").hide("slow");</a:t>
            </a:r>
          </a:p>
          <a:p>
            <a:r>
              <a:rPr lang="en-US" altLang="ko-KR" sz="1200" dirty="0"/>
              <a:t>            });            </a:t>
            </a:r>
          </a:p>
          <a:p>
            <a:r>
              <a:rPr lang="en-US" altLang="ko-KR" sz="1200" dirty="0"/>
              <a:t>            $("#show").click(function(){</a:t>
            </a:r>
          </a:p>
          <a:p>
            <a:r>
              <a:rPr lang="en-US" altLang="ko-KR" sz="1200" dirty="0"/>
              <a:t>                $("img").show("fast");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$("#toggle").click(function(){</a:t>
            </a:r>
          </a:p>
          <a:p>
            <a:r>
              <a:rPr lang="en-US" altLang="ko-KR" sz="1200" dirty="0"/>
              <a:t>                $("img").toggle(3000);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});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&lt;button id="hide"&gt;hide&lt;/button&gt;</a:t>
            </a:r>
          </a:p>
          <a:p>
            <a:r>
              <a:rPr lang="en-US" altLang="ko-KR" sz="1200" dirty="0"/>
              <a:t>    &lt;button id="show"&gt;show&lt;/button&gt;</a:t>
            </a:r>
          </a:p>
          <a:p>
            <a:r>
              <a:rPr lang="en-US" altLang="ko-KR" sz="1200" dirty="0"/>
              <a:t>    &lt;button id="toggle"&gt;toggle&lt;/button&gt;</a:t>
            </a:r>
          </a:p>
          <a:p>
            <a:r>
              <a:rPr lang="en-US" altLang="ko-KR" sz="1200" dirty="0"/>
              <a:t>    &lt;p&gt;&lt;/p&gt;</a:t>
            </a:r>
          </a:p>
          <a:p>
            <a:r>
              <a:rPr lang="en-US" altLang="ko-KR" sz="1200" dirty="0"/>
              <a:t>    &lt;img name="pic1"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="../..//media/spongebob.png" </a:t>
            </a:r>
          </a:p>
          <a:p>
            <a:r>
              <a:rPr lang="en-US" altLang="ko-KR" sz="1200" dirty="0"/>
              <a:t>        alt="</a:t>
            </a:r>
            <a:r>
              <a:rPr lang="en-US" altLang="ko-KR" sz="1200" dirty="0" err="1"/>
              <a:t>tkwls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style:position</a:t>
            </a:r>
            <a:r>
              <a:rPr lang="en-US" altLang="ko-KR" sz="1200" dirty="0"/>
              <a:t>="absolute"&gt;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0327" y="2213743"/>
            <a:ext cx="2134473" cy="54608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004261" y="1204399"/>
            <a:ext cx="7001920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id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hide</a:t>
            </a:r>
            <a:r>
              <a:rPr lang="ko-KR" altLang="en-US" sz="1400" dirty="0" smtClean="0"/>
              <a:t>인 곳을 클릭하면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.hide("slow</a:t>
            </a:r>
            <a:r>
              <a:rPr lang="en-US" altLang="ko-KR" sz="1400" dirty="0" smtClean="0"/>
              <a:t>") </a:t>
            </a:r>
            <a:r>
              <a:rPr lang="ko-KR" altLang="en-US" sz="1400" dirty="0" smtClean="0"/>
              <a:t>메소드에 의해 이미지가 천천히 </a:t>
            </a:r>
            <a:r>
              <a:rPr lang="ko-KR" altLang="en-US" sz="1400" dirty="0" smtClean="0"/>
              <a:t>사라진다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 flipV="1">
            <a:off x="2844800" y="1412148"/>
            <a:ext cx="2159461" cy="1074637"/>
          </a:xfrm>
          <a:prstGeom prst="bentConnector3">
            <a:avLst>
              <a:gd name="adj1" fmla="val 55133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057331" y="3544234"/>
            <a:ext cx="2388754" cy="2612616"/>
            <a:chOff x="9221355" y="3515027"/>
            <a:chExt cx="2388754" cy="26126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1355" y="3515027"/>
              <a:ext cx="2388754" cy="2285959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76AAF-A4EE-D316-45CD-86D8F4284AAB}"/>
                </a:ext>
              </a:extLst>
            </p:cNvPr>
            <p:cNvSpPr txBox="1"/>
            <p:nvPr/>
          </p:nvSpPr>
          <p:spPr>
            <a:xfrm>
              <a:off x="10209845" y="5819866"/>
              <a:ext cx="411774" cy="30777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spcCol="432000" rtlCol="0">
              <a:spAutoFit/>
            </a:bodyPr>
            <a:lstStyle/>
            <a:p>
              <a:pPr algn="ctr"/>
              <a:r>
                <a:rPr lang="en-US" altLang="ko-KR" sz="1400" dirty="0" smtClean="0"/>
                <a:t>gif</a:t>
              </a:r>
              <a:endParaRPr lang="ko-KR" altLang="en-US" sz="1400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0327" y="2759827"/>
            <a:ext cx="2134473" cy="56332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004261" y="1895951"/>
            <a:ext cx="7001920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id</a:t>
            </a:r>
            <a:r>
              <a:rPr lang="ko-KR" altLang="en-US" sz="1400" dirty="0"/>
              <a:t>가 </a:t>
            </a:r>
            <a:r>
              <a:rPr lang="en-US" altLang="ko-KR" sz="1400" dirty="0" smtClean="0"/>
              <a:t>show</a:t>
            </a:r>
            <a:r>
              <a:rPr lang="ko-KR" altLang="en-US" sz="1400" dirty="0" smtClean="0"/>
              <a:t>인 </a:t>
            </a:r>
            <a:r>
              <a:rPr lang="ko-KR" altLang="en-US" sz="1400" dirty="0"/>
              <a:t>곳을 </a:t>
            </a:r>
            <a:r>
              <a:rPr lang="ko-KR" altLang="en-US" sz="1400" dirty="0" smtClean="0"/>
              <a:t>클릭하면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.show(“fast") </a:t>
            </a:r>
            <a:r>
              <a:rPr lang="ko-KR" altLang="en-US" sz="1400" dirty="0"/>
              <a:t>메소드에 의해 </a:t>
            </a:r>
            <a:r>
              <a:rPr lang="ko-KR" altLang="en-US" sz="1400" dirty="0" smtClean="0"/>
              <a:t>이미지가 빠르게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9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844800" y="2103700"/>
            <a:ext cx="2159461" cy="937791"/>
          </a:xfrm>
          <a:prstGeom prst="bentConnector3">
            <a:avLst>
              <a:gd name="adj1" fmla="val 72241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0327" y="3323155"/>
            <a:ext cx="2134473" cy="54608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004261" y="2584491"/>
            <a:ext cx="6494894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id</a:t>
            </a:r>
            <a:r>
              <a:rPr lang="ko-KR" altLang="en-US" sz="1400" dirty="0"/>
              <a:t>가 </a:t>
            </a:r>
            <a:r>
              <a:rPr lang="en-US" altLang="ko-KR" sz="1400" dirty="0" smtClean="0"/>
              <a:t>toggle</a:t>
            </a:r>
            <a:r>
              <a:rPr lang="ko-KR" altLang="en-US" sz="1400" dirty="0" smtClean="0"/>
              <a:t>인 </a:t>
            </a:r>
            <a:r>
              <a:rPr lang="ko-KR" altLang="en-US" sz="1400" dirty="0"/>
              <a:t>곳을 </a:t>
            </a:r>
            <a:r>
              <a:rPr lang="ko-KR" altLang="en-US" sz="1400" dirty="0" smtClean="0"/>
              <a:t>클릭하면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.toggle(3000) </a:t>
            </a:r>
            <a:r>
              <a:rPr lang="ko-KR" altLang="en-US" sz="1400" dirty="0"/>
              <a:t>메소드에 의해 </a:t>
            </a:r>
            <a:r>
              <a:rPr lang="en-US" altLang="ko-KR" sz="1400" dirty="0" smtClean="0"/>
              <a:t>3000ms</a:t>
            </a:r>
            <a:r>
              <a:rPr lang="ko-KR" altLang="en-US" sz="1400" dirty="0" smtClean="0"/>
              <a:t>의 속도로 </a:t>
            </a:r>
            <a:r>
              <a:rPr lang="en-US" altLang="ko-KR" sz="1400" dirty="0" smtClean="0"/>
              <a:t>hide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show</a:t>
            </a:r>
            <a:r>
              <a:rPr lang="ko-KR" altLang="en-US" sz="1400" dirty="0" smtClean="0"/>
              <a:t>기능을  번갈아 가며 실행한다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23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2844800" y="2953823"/>
            <a:ext cx="2159461" cy="642374"/>
          </a:xfrm>
          <a:prstGeom prst="bentConnector3">
            <a:avLst>
              <a:gd name="adj1" fmla="val 86784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fade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40"/>
            <a:ext cx="4671753" cy="4895842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505499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$(document).ready(function(){</a:t>
            </a:r>
          </a:p>
          <a:p>
            <a:r>
              <a:rPr lang="en-US" altLang="ko-KR" sz="1200" dirty="0"/>
              <a:t>            $("#out").click(function(){</a:t>
            </a:r>
          </a:p>
          <a:p>
            <a:r>
              <a:rPr lang="en-US" altLang="ko-KR" sz="1200" dirty="0"/>
              <a:t>                $("img").fadeOut("slow");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$("#in").click(function(){</a:t>
            </a:r>
          </a:p>
          <a:p>
            <a:r>
              <a:rPr lang="en-US" altLang="ko-KR" sz="1200" dirty="0"/>
              <a:t>                $("img").fadeIn("slow");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$("#toggle").click(function(){</a:t>
            </a:r>
          </a:p>
          <a:p>
            <a:r>
              <a:rPr lang="en-US" altLang="ko-KR" sz="1200" dirty="0"/>
              <a:t>                $("img").fadeToggle("slow");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$("#to50").click(function(){</a:t>
            </a:r>
          </a:p>
          <a:p>
            <a:r>
              <a:rPr lang="en-US" altLang="ko-KR" sz="1200" dirty="0"/>
              <a:t>                $("img").fadeTo("slow", 0.5);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$("#to10").click(function(){</a:t>
            </a:r>
          </a:p>
          <a:p>
            <a:r>
              <a:rPr lang="en-US" altLang="ko-KR" sz="1200" dirty="0"/>
              <a:t>                $("img").fadeTo("slow", 0.1);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$("#to100").click(function(){</a:t>
            </a:r>
          </a:p>
          <a:p>
            <a:r>
              <a:rPr lang="en-US" altLang="ko-KR" sz="1200" dirty="0"/>
              <a:t>                $("img").fadeTo("slow", 1);</a:t>
            </a:r>
          </a:p>
          <a:p>
            <a:r>
              <a:rPr lang="en-US" altLang="ko-KR" sz="1200" dirty="0"/>
              <a:t>            </a:t>
            </a:r>
            <a:r>
              <a:rPr lang="en-US" altLang="ko-KR" sz="1200" dirty="0" smtClean="0"/>
              <a:t>});</a:t>
            </a:r>
          </a:p>
          <a:p>
            <a:r>
              <a:rPr lang="en-US" altLang="ko-KR" sz="1200" dirty="0"/>
              <a:t>        });</a:t>
            </a:r>
          </a:p>
          <a:p>
            <a:r>
              <a:rPr lang="en-US" altLang="ko-KR" sz="1200" dirty="0"/>
              <a:t>    &lt;/script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840509" y="1662546"/>
            <a:ext cx="2373746" cy="331585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215826" y="2759827"/>
            <a:ext cx="5461410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/>
              <a:t>fadeOut      : </a:t>
            </a:r>
            <a:r>
              <a:rPr lang="en-US" altLang="ko-KR" sz="1400" dirty="0" smtClean="0"/>
              <a:t>hide</a:t>
            </a:r>
            <a:r>
              <a:rPr lang="ko-KR" altLang="en-US" sz="1400" dirty="0"/>
              <a:t>와 달리 이미지가 부드럽고 천천히 사라진다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/>
              <a:t>fadeIn         : </a:t>
            </a:r>
            <a:r>
              <a:rPr lang="ko-KR" altLang="en-US" sz="1400" dirty="0" smtClean="0"/>
              <a:t>이미지를 나타냄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/>
              <a:t>fadeToggle : </a:t>
            </a:r>
            <a:r>
              <a:rPr lang="en-US" altLang="ko-KR" sz="1400" dirty="0" smtClean="0"/>
              <a:t>fadeOut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fadeIn</a:t>
            </a:r>
            <a:r>
              <a:rPr lang="ko-KR" altLang="en-US" sz="1400" dirty="0" smtClean="0"/>
              <a:t>동작을 번갈아 가며 실행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/>
              <a:t>fadeTo        : </a:t>
            </a:r>
            <a:r>
              <a:rPr lang="ko-KR" altLang="en-US" sz="1400" dirty="0" smtClean="0"/>
              <a:t>투명도 설정 </a:t>
            </a:r>
            <a:r>
              <a:rPr lang="en-US" altLang="ko-KR" sz="1400" dirty="0" smtClean="0"/>
              <a:t>( 0</a:t>
            </a:r>
            <a:r>
              <a:rPr lang="ko-KR" altLang="en-US" sz="1400" dirty="0" smtClean="0"/>
              <a:t>이면 투명</a:t>
            </a:r>
            <a:r>
              <a:rPr lang="en-US" altLang="ko-KR" sz="1400" dirty="0" smtClean="0"/>
              <a:t>, 1</a:t>
            </a:r>
            <a:r>
              <a:rPr lang="ko-KR" altLang="en-US" sz="1400" dirty="0" smtClean="0"/>
              <a:t>이면 원래 상태 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>
            <a:off x="3214255" y="3320473"/>
            <a:ext cx="2001571" cy="131852"/>
          </a:xfrm>
          <a:prstGeom prst="bentConnector3">
            <a:avLst>
              <a:gd name="adj1" fmla="val 88762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215826" y="882440"/>
            <a:ext cx="3888557" cy="1756521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9982" y="884635"/>
            <a:ext cx="37144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&lt;button id="out"&gt;fadeOut&lt;/button&gt;</a:t>
            </a:r>
          </a:p>
          <a:p>
            <a:r>
              <a:rPr lang="en-US" altLang="ko-KR" sz="1200" dirty="0"/>
              <a:t>    &lt;button id="in"&gt;fadeIn&lt;/button&gt;</a:t>
            </a:r>
          </a:p>
          <a:p>
            <a:r>
              <a:rPr lang="en-US" altLang="ko-KR" sz="1200" dirty="0"/>
              <a:t>    &lt;button id="toggle"&gt;fadeToggle&lt;/button&gt;</a:t>
            </a:r>
          </a:p>
          <a:p>
            <a:r>
              <a:rPr lang="en-US" altLang="ko-KR" sz="1200" dirty="0"/>
              <a:t>    &lt;button id="to50"&gt;opacity 50%&lt;/button&gt;</a:t>
            </a:r>
          </a:p>
          <a:p>
            <a:r>
              <a:rPr lang="en-US" altLang="ko-KR" sz="1200" dirty="0"/>
              <a:t>    &lt;button id="to10"&gt;opacity 10%&lt;/button&gt;</a:t>
            </a:r>
          </a:p>
          <a:p>
            <a:r>
              <a:rPr lang="en-US" altLang="ko-KR" sz="1200" dirty="0"/>
              <a:t>    &lt;button id="to100"&gt;opacity 100%&lt;/button&gt;</a:t>
            </a:r>
          </a:p>
          <a:p>
            <a:r>
              <a:rPr lang="en-US" altLang="ko-KR" sz="1200" dirty="0"/>
              <a:t>    &lt;img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="..//media//spongebob.png" alt="</a:t>
            </a:r>
            <a:r>
              <a:rPr lang="ko-KR" altLang="en-US" sz="1200" dirty="0"/>
              <a:t>사진</a:t>
            </a:r>
            <a:r>
              <a:rPr lang="en-US" altLang="ko-KR" sz="1200" dirty="0"/>
              <a:t>"&gt;</a:t>
            </a:r>
            <a:endParaRPr lang="ko-KR" altLang="en-US" sz="1200" dirty="0"/>
          </a:p>
          <a:p>
            <a:r>
              <a:rPr lang="en-US" altLang="ko-KR" sz="1200" dirty="0"/>
              <a:t>&lt;/body&gt;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004816" y="4285673"/>
            <a:ext cx="2099567" cy="2046018"/>
            <a:chOff x="7004816" y="3757897"/>
            <a:chExt cx="2369903" cy="25936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816" y="3757897"/>
              <a:ext cx="2369903" cy="2182559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976AAF-A4EE-D316-45CD-86D8F4284AAB}"/>
                </a:ext>
              </a:extLst>
            </p:cNvPr>
            <p:cNvSpPr txBox="1"/>
            <p:nvPr/>
          </p:nvSpPr>
          <p:spPr>
            <a:xfrm>
              <a:off x="7983881" y="5961400"/>
              <a:ext cx="497249" cy="39015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spcCol="432000" rtlCol="0">
              <a:spAutoFit/>
            </a:bodyPr>
            <a:lstStyle/>
            <a:p>
              <a:pPr algn="ctr"/>
              <a:r>
                <a:rPr lang="en-US" altLang="ko-KR" sz="1400" dirty="0" smtClean="0"/>
                <a:t>gif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71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slide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39"/>
            <a:ext cx="5006110" cy="5513465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839856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$(document).ready(function(){</a:t>
            </a:r>
          </a:p>
          <a:p>
            <a:r>
              <a:rPr lang="en-US" altLang="ko-KR" sz="1200" dirty="0"/>
              <a:t>            $("#panel").click(function(){</a:t>
            </a:r>
          </a:p>
          <a:p>
            <a:r>
              <a:rPr lang="en-US" altLang="ko-KR" sz="1200" dirty="0"/>
              <a:t>                $("#panel").slideUp("fast");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$("#slide").click(function(){</a:t>
            </a:r>
          </a:p>
          <a:p>
            <a:r>
              <a:rPr lang="en-US" altLang="ko-KR" sz="1200" dirty="0"/>
              <a:t>                $("#panel").</a:t>
            </a:r>
            <a:r>
              <a:rPr lang="en-US" altLang="ko-KR" sz="1200" dirty="0" err="1"/>
              <a:t>slideDown</a:t>
            </a:r>
            <a:r>
              <a:rPr lang="en-US" altLang="ko-KR" sz="1200" dirty="0"/>
              <a:t>(2000);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$("#flip").click(function(){</a:t>
            </a:r>
          </a:p>
          <a:p>
            <a:r>
              <a:rPr lang="en-US" altLang="ko-KR" sz="1200" dirty="0"/>
              <a:t>                $("#panel").slideToggle("slow");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$("#stop").click(function(){</a:t>
            </a:r>
          </a:p>
          <a:p>
            <a:r>
              <a:rPr lang="en-US" altLang="ko-KR" sz="1200" dirty="0"/>
              <a:t>                $("#panel").stop();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</a:t>
            </a:r>
            <a:r>
              <a:rPr lang="en-US" altLang="ko-KR" sz="1200" dirty="0" smtClean="0"/>
              <a:t>});</a:t>
            </a:r>
            <a:r>
              <a:rPr lang="en-US" altLang="ko-KR" sz="1200" dirty="0"/>
              <a:t>  &lt;/script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    &lt;style&gt;</a:t>
            </a:r>
          </a:p>
          <a:p>
            <a:r>
              <a:rPr lang="en-US" altLang="ko-KR" sz="1200" dirty="0"/>
              <a:t>        #slide, #panel, #flip {</a:t>
            </a:r>
          </a:p>
          <a:p>
            <a:r>
              <a:rPr lang="en-US" altLang="ko-KR" sz="1200" dirty="0"/>
              <a:t>            padding: 5px;</a:t>
            </a:r>
          </a:p>
          <a:p>
            <a:r>
              <a:rPr lang="en-US" altLang="ko-KR" sz="1200" dirty="0"/>
              <a:t>            text-align: center;</a:t>
            </a:r>
          </a:p>
          <a:p>
            <a:r>
              <a:rPr lang="en-US" altLang="ko-KR" sz="1200" dirty="0"/>
              <a:t>            background-color: blue;</a:t>
            </a:r>
          </a:p>
          <a:p>
            <a:r>
              <a:rPr lang="en-US" altLang="ko-KR" sz="1200" dirty="0"/>
              <a:t>            border: 1px solid red;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#panel {</a:t>
            </a:r>
          </a:p>
          <a:p>
            <a:r>
              <a:rPr lang="en-US" altLang="ko-KR" sz="1200" dirty="0"/>
              <a:t>            padding: 70px;</a:t>
            </a:r>
          </a:p>
          <a:p>
            <a:r>
              <a:rPr lang="en-US" altLang="ko-KR" sz="1200" dirty="0"/>
              <a:t>            display: none;</a:t>
            </a:r>
          </a:p>
          <a:p>
            <a:r>
              <a:rPr lang="en-US" altLang="ko-KR" sz="1200" dirty="0"/>
              <a:t>            background-color: yellow;</a:t>
            </a:r>
          </a:p>
          <a:p>
            <a:r>
              <a:rPr lang="en-US" altLang="ko-KR" sz="1200" dirty="0"/>
              <a:t>        </a:t>
            </a:r>
            <a:r>
              <a:rPr lang="en-US" altLang="ko-KR" sz="1200" dirty="0" smtClean="0"/>
              <a:t>} </a:t>
            </a:r>
            <a:r>
              <a:rPr lang="en-US" altLang="ko-KR" sz="1200" dirty="0"/>
              <a:t>  &lt;/style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821163" y="1657524"/>
            <a:ext cx="2457746" cy="22125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376027" y="2763780"/>
            <a:ext cx="6040118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/>
              <a:t>slideUp("</a:t>
            </a:r>
            <a:r>
              <a:rPr lang="en-US" altLang="ko-KR" sz="1400" b="1" dirty="0"/>
              <a:t>fast</a:t>
            </a:r>
            <a:r>
              <a:rPr lang="en-US" altLang="ko-KR" sz="1400" b="1" dirty="0" smtClean="0"/>
              <a:t>")          : </a:t>
            </a:r>
            <a:r>
              <a:rPr lang="ko-KR" altLang="en-US" sz="1400" dirty="0" smtClean="0"/>
              <a:t>내용이 </a:t>
            </a:r>
            <a:r>
              <a:rPr lang="en-US" altLang="ko-KR" sz="1400" dirty="0" smtClean="0"/>
              <a:t>slide </a:t>
            </a:r>
            <a:r>
              <a:rPr lang="ko-KR" altLang="en-US" sz="1400" dirty="0" smtClean="0"/>
              <a:t>로 빠르게 올라간다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/>
              <a:t>slideDown(2000)      : </a:t>
            </a:r>
            <a:r>
              <a:rPr lang="ko-KR" altLang="en-US" sz="1400" dirty="0" smtClean="0"/>
              <a:t>내용이 </a:t>
            </a:r>
            <a:r>
              <a:rPr lang="en-US" altLang="ko-KR" sz="1400" dirty="0" smtClean="0"/>
              <a:t>slide 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2000ms</a:t>
            </a:r>
            <a:r>
              <a:rPr lang="ko-KR" altLang="en-US" sz="1400" dirty="0" smtClean="0"/>
              <a:t>로 내려온다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/>
              <a:t>slideToggle("slow") : </a:t>
            </a:r>
            <a:r>
              <a:rPr lang="en-US" altLang="ko-KR" sz="1400" dirty="0" smtClean="0"/>
              <a:t>slideDown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slideUp</a:t>
            </a:r>
            <a:r>
              <a:rPr lang="ko-KR" altLang="en-US" sz="1400" dirty="0" smtClean="0"/>
              <a:t>을 번갈아 가며 실행한다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/>
              <a:t>stop()                         : </a:t>
            </a:r>
            <a:r>
              <a:rPr lang="ko-KR" altLang="en-US" sz="1400" dirty="0" smtClean="0"/>
              <a:t>움직이고 있는 </a:t>
            </a:r>
            <a:r>
              <a:rPr lang="en-US" altLang="ko-KR" sz="1400" dirty="0" smtClean="0"/>
              <a:t>slide</a:t>
            </a:r>
            <a:r>
              <a:rPr lang="ko-KR" altLang="en-US" sz="1400" dirty="0" smtClean="0"/>
              <a:t>를 제자리에 멈춘다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>
            <a:off x="3278909" y="2763780"/>
            <a:ext cx="2097118" cy="6924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376027" y="880245"/>
            <a:ext cx="3888557" cy="1756521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50183" y="882440"/>
            <a:ext cx="37144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&lt;div id="slide"&gt;[</a:t>
            </a:r>
            <a:r>
              <a:rPr lang="ko-KR" altLang="en-US" sz="1200" dirty="0"/>
              <a:t>오늘의 공지사항</a:t>
            </a:r>
            <a:r>
              <a:rPr lang="en-US" altLang="ko-KR" sz="1200" dirty="0"/>
              <a:t>]&lt;/div&gt;</a:t>
            </a:r>
          </a:p>
          <a:p>
            <a:r>
              <a:rPr lang="en-US" altLang="ko-KR" sz="1200" dirty="0"/>
              <a:t>    &lt;div id="panel"&gt;</a:t>
            </a:r>
            <a:r>
              <a:rPr lang="ko-KR" altLang="en-US" sz="1200" dirty="0"/>
              <a:t>오늘은 </a:t>
            </a:r>
            <a:r>
              <a:rPr lang="en-US" altLang="ko-KR" sz="1200" dirty="0"/>
              <a:t>jQuery </a:t>
            </a:r>
            <a:r>
              <a:rPr lang="ko-KR" altLang="en-US" sz="1200" dirty="0"/>
              <a:t>프로그램을 학습합니다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        </a:t>
            </a:r>
            <a:r>
              <a:rPr lang="ko-KR" altLang="en-US" sz="1200" dirty="0"/>
              <a:t>예제를 작성한 후 실행해 보세요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    &lt;div id="flip"&gt;Toggle slide&lt;/div&gt;</a:t>
            </a:r>
          </a:p>
          <a:p>
            <a:r>
              <a:rPr lang="en-US" altLang="ko-KR" sz="1200" dirty="0"/>
              <a:t>    &lt;p&gt;&lt;/p&gt;</a:t>
            </a:r>
          </a:p>
          <a:p>
            <a:r>
              <a:rPr lang="en-US" altLang="ko-KR" sz="1200" dirty="0"/>
              <a:t>    &lt;button id="stop"&gt;stop sliding&lt;/button&gt;</a:t>
            </a:r>
          </a:p>
          <a:p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663179" y="4327019"/>
            <a:ext cx="3465814" cy="1991189"/>
            <a:chOff x="6297022" y="3628021"/>
            <a:chExt cx="3622834" cy="221506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022" y="3628021"/>
              <a:ext cx="3622834" cy="1888814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976AAF-A4EE-D316-45CD-86D8F4284AAB}"/>
                </a:ext>
              </a:extLst>
            </p:cNvPr>
            <p:cNvSpPr txBox="1"/>
            <p:nvPr/>
          </p:nvSpPr>
          <p:spPr>
            <a:xfrm>
              <a:off x="7888175" y="5535307"/>
              <a:ext cx="440528" cy="30777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spcCol="432000" rtlCol="0">
              <a:spAutoFit/>
            </a:bodyPr>
            <a:lstStyle/>
            <a:p>
              <a:pPr algn="ctr"/>
              <a:r>
                <a:rPr lang="en-US" altLang="ko-KR" sz="1400" dirty="0" smtClean="0"/>
                <a:t>gif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09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익명 함수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40"/>
            <a:ext cx="4671753" cy="2702087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505499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&lt;title&gt;</a:t>
            </a:r>
            <a:r>
              <a:rPr lang="ko-KR" altLang="en-US" sz="1200" dirty="0"/>
              <a:t>익명 함수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var getTrapezoid = function(bottom, top, height){</a:t>
            </a:r>
          </a:p>
          <a:p>
            <a:r>
              <a:rPr lang="en-US" altLang="ko-KR" sz="1200" dirty="0"/>
              <a:t>            return (bottom + top)*height/2.0;</a:t>
            </a:r>
          </a:p>
          <a:p>
            <a:r>
              <a:rPr lang="en-US" altLang="ko-KR" sz="1200" dirty="0"/>
              <a:t>        };</a:t>
            </a:r>
          </a:p>
          <a:p>
            <a:r>
              <a:rPr lang="en-US" altLang="ko-KR" sz="1200" dirty="0"/>
              <a:t>        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사다리꼴의 넓이</a:t>
            </a:r>
            <a:r>
              <a:rPr lang="en-US" altLang="ko-KR" sz="1200" dirty="0"/>
              <a:t>="</a:t>
            </a:r>
            <a:r>
              <a:rPr lang="ko-KR" altLang="en-US" sz="1200" dirty="0"/>
              <a:t> </a:t>
            </a:r>
            <a:r>
              <a:rPr lang="en-US" altLang="ko-KR" sz="1200" dirty="0"/>
              <a:t>+</a:t>
            </a:r>
            <a:r>
              <a:rPr lang="ko-KR" altLang="en-US" sz="1200" dirty="0"/>
              <a:t> </a:t>
            </a:r>
            <a:r>
              <a:rPr lang="en-US" altLang="ko-KR" sz="1200" dirty="0" err="1"/>
              <a:t>getTrapezoid</a:t>
            </a:r>
            <a:r>
              <a:rPr lang="en-US" altLang="ko-KR" sz="1200" dirty="0"/>
              <a:t>(5,4,3));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    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9563" y="1832099"/>
            <a:ext cx="4027928" cy="77255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698081" y="999992"/>
            <a:ext cx="5730546" cy="115416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익명 함수 </a:t>
            </a:r>
            <a:r>
              <a:rPr lang="en-US" altLang="ko-KR" b="1" dirty="0" smtClean="0"/>
              <a:t>:</a:t>
            </a:r>
            <a:r>
              <a:rPr lang="ko-KR" altLang="en-US" i="1" dirty="0"/>
              <a:t> </a:t>
            </a:r>
            <a:r>
              <a:rPr lang="ko-KR" altLang="en-US" sz="1400" dirty="0"/>
              <a:t>이름이 없는 </a:t>
            </a:r>
            <a:r>
              <a:rPr lang="ko-KR" altLang="en-US" sz="1400" dirty="0" smtClean="0"/>
              <a:t>함수로</a:t>
            </a:r>
            <a:r>
              <a:rPr lang="en-US" altLang="ko-KR" sz="1400" dirty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한 번만 사용하고 </a:t>
            </a:r>
            <a:r>
              <a:rPr lang="ko-KR" altLang="en-US" sz="1400" dirty="0" smtClean="0"/>
              <a:t>버려진다</a:t>
            </a:r>
            <a:r>
              <a:rPr lang="en-US" altLang="ko-KR" sz="1400" dirty="0" smtClean="0"/>
              <a:t>.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                  var </a:t>
            </a:r>
            <a:r>
              <a:rPr lang="ko-KR" altLang="en-US" sz="1400" dirty="0"/>
              <a:t>변수명 </a:t>
            </a:r>
            <a:r>
              <a:rPr lang="en-US" altLang="ko-KR" sz="1400" dirty="0"/>
              <a:t>= function(</a:t>
            </a:r>
            <a:r>
              <a:rPr lang="ko-KR" altLang="en-US" sz="1400" dirty="0"/>
              <a:t>매개변수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{ </a:t>
            </a:r>
            <a:r>
              <a:rPr lang="ko-KR" altLang="en-US" sz="1400" dirty="0" smtClean="0"/>
              <a:t>실행문</a:t>
            </a:r>
            <a:r>
              <a:rPr lang="en-US" altLang="ko-KR" sz="1400" dirty="0" smtClean="0"/>
              <a:t>; }</a:t>
            </a:r>
            <a:r>
              <a:rPr lang="en-US" altLang="ko-KR" sz="1400" dirty="0" smtClean="0">
                <a:solidFill>
                  <a:srgbClr val="FF0000"/>
                </a:solidFill>
              </a:rPr>
              <a:t>;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                        변수에 함수를 넣는 형태이므로 마지막에 </a:t>
            </a:r>
            <a:r>
              <a:rPr lang="en-US" altLang="ko-KR" sz="1400" dirty="0" smtClean="0"/>
              <a:t>;</a:t>
            </a:r>
            <a:r>
              <a:rPr lang="ko-KR" altLang="en-US" sz="1400" dirty="0" smtClean="0"/>
              <a:t>을 붙여준다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4747491" y="2218377"/>
            <a:ext cx="950590" cy="74907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519" y="3780745"/>
            <a:ext cx="3276417" cy="1605313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698081" y="2436535"/>
            <a:ext cx="5394792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getTrapezoid </a:t>
            </a:r>
            <a:r>
              <a:rPr lang="ko-KR" altLang="en-US" sz="1400" dirty="0" smtClean="0"/>
              <a:t>변수에 </a:t>
            </a:r>
            <a:r>
              <a:rPr lang="en-US" altLang="ko-KR" sz="1400" dirty="0"/>
              <a:t>bottom, top, </a:t>
            </a:r>
            <a:r>
              <a:rPr lang="en-US" altLang="ko-KR" sz="1400" dirty="0" smtClean="0"/>
              <a:t>height</a:t>
            </a:r>
            <a:r>
              <a:rPr lang="ko-KR" altLang="en-US" sz="1400" dirty="0" smtClean="0"/>
              <a:t>를 매개변수로 하여 </a:t>
            </a:r>
            <a:r>
              <a:rPr lang="en-US" altLang="ko-KR" sz="1400" dirty="0"/>
              <a:t>(bottom + top)*</a:t>
            </a:r>
            <a:r>
              <a:rPr lang="en-US" altLang="ko-KR" sz="1400" dirty="0" smtClean="0"/>
              <a:t>height/2.0 </a:t>
            </a:r>
            <a:r>
              <a:rPr lang="ko-KR" altLang="en-US" sz="1400" dirty="0" smtClean="0"/>
              <a:t>값을 반환하는 익명 함수를 저장한다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getTrapezoid(5,4,3)</a:t>
            </a:r>
            <a:r>
              <a:rPr lang="ko-KR" altLang="en-US" sz="1400" dirty="0" smtClean="0"/>
              <a:t>로 함수를 호출하여 사용한다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66076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인코딩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디코딩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40"/>
            <a:ext cx="5263972" cy="5449840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5097718" cy="54476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&lt;title&gt;</a:t>
            </a:r>
            <a:r>
              <a:rPr lang="ko-KR" altLang="en-US" sz="1200" dirty="0" err="1"/>
              <a:t>인코딩과</a:t>
            </a:r>
            <a:r>
              <a:rPr lang="ko-KR" altLang="en-US" sz="1200" dirty="0"/>
              <a:t> 디코딩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function ex1() {</a:t>
            </a:r>
          </a:p>
          <a:p>
            <a:r>
              <a:rPr lang="en-US" altLang="ko-KR" sz="1200" dirty="0"/>
              <a:t>            alert(</a:t>
            </a:r>
            <a:r>
              <a:rPr lang="en-US" altLang="ko-KR" sz="1200" dirty="0" err="1"/>
              <a:t>encodeURI</a:t>
            </a:r>
            <a:r>
              <a:rPr lang="en-US" altLang="ko-KR" sz="1200" dirty="0"/>
              <a:t>("</a:t>
            </a:r>
            <a:r>
              <a:rPr lang="ko-KR" altLang="en-US" sz="1200" dirty="0"/>
              <a:t>가나다라마바사</a:t>
            </a:r>
            <a:r>
              <a:rPr lang="en-US" altLang="ko-KR" sz="1200" dirty="0"/>
              <a:t>")</a:t>
            </a:r>
            <a:r>
              <a:rPr lang="ko-KR" altLang="en-US" sz="1200" dirty="0"/>
              <a:t> </a:t>
            </a:r>
            <a:r>
              <a:rPr lang="en-US" altLang="ko-KR" sz="1200" dirty="0"/>
              <a:t>+</a:t>
            </a:r>
            <a:r>
              <a:rPr lang="ko-KR" altLang="en-US" sz="1200" dirty="0"/>
              <a:t> </a:t>
            </a:r>
            <a:r>
              <a:rPr lang="en-US" altLang="ko-KR" sz="1200" dirty="0"/>
              <a:t>"\n" + decodeURI("%EA%B0%80%EB%82%98%EB%8B%A4"));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function ex2() {</a:t>
            </a:r>
          </a:p>
          <a:p>
            <a:r>
              <a:rPr lang="en-US" altLang="ko-KR" sz="1200" dirty="0"/>
              <a:t>            var x=10, y=15;</a:t>
            </a:r>
          </a:p>
          <a:p>
            <a:r>
              <a:rPr lang="en-US" altLang="ko-KR" sz="1200" dirty="0"/>
              <a:t>            alert(String(x) + String(y));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function ex3() {</a:t>
            </a:r>
          </a:p>
          <a:p>
            <a:r>
              <a:rPr lang="en-US" altLang="ko-KR" sz="1200" dirty="0"/>
              <a:t>            var ob1=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("var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=5+2");</a:t>
            </a:r>
          </a:p>
          <a:p>
            <a:r>
              <a:rPr lang="en-US" altLang="ko-KR" sz="1200" dirty="0"/>
              <a:t>            var ob2=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("({'a':1, 'b':2, 'c':3})");</a:t>
            </a:r>
          </a:p>
          <a:p>
            <a:r>
              <a:rPr lang="en-US" altLang="ko-KR" sz="1200" dirty="0"/>
              <a:t>            alert(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 + "\n" + ob2.b);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&lt;form name="</a:t>
            </a:r>
            <a:r>
              <a:rPr lang="en-US" altLang="ko-KR" sz="1200" dirty="0" err="1"/>
              <a:t>frm</a:t>
            </a:r>
            <a:r>
              <a:rPr lang="en-US" altLang="ko-KR" sz="1200" dirty="0"/>
              <a:t>"&gt;</a:t>
            </a:r>
          </a:p>
          <a:p>
            <a:r>
              <a:rPr lang="en-US" altLang="ko-KR" sz="1200" dirty="0"/>
              <a:t>        &lt;input type="button"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="ex1()" value="</a:t>
            </a:r>
            <a:r>
              <a:rPr lang="ko-KR" altLang="en-US" sz="1200" dirty="0"/>
              <a:t>연습</a:t>
            </a:r>
            <a:r>
              <a:rPr lang="en-US" altLang="ko-KR" sz="1200" dirty="0"/>
              <a:t>1"&gt;&amp;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        &lt;input type="button"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="ex2()" value="</a:t>
            </a:r>
            <a:r>
              <a:rPr lang="ko-KR" altLang="en-US" sz="1200" dirty="0"/>
              <a:t>연습</a:t>
            </a:r>
            <a:r>
              <a:rPr lang="en-US" altLang="ko-KR" sz="1200" dirty="0"/>
              <a:t>2"&gt;&amp;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        &lt;input type="button"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="ex3()" value="</a:t>
            </a:r>
            <a:r>
              <a:rPr lang="ko-KR" altLang="en-US" sz="1200" dirty="0"/>
              <a:t>연습</a:t>
            </a:r>
            <a:r>
              <a:rPr lang="en-US" altLang="ko-KR" sz="1200" dirty="0"/>
              <a:t>3"&gt;&amp;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    </a:t>
            </a:r>
          </a:p>
          <a:p>
            <a:r>
              <a:rPr lang="en-US" altLang="ko-KR" sz="1200" dirty="0"/>
              <a:t>    &lt;/form&gt;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332507" y="1828800"/>
            <a:ext cx="4322620" cy="78509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985382" y="904954"/>
            <a:ext cx="5210495" cy="78322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인코딩 </a:t>
            </a:r>
            <a:r>
              <a:rPr lang="en-US" altLang="ko-KR" sz="1600" b="1" dirty="0" smtClean="0"/>
              <a:t>: </a:t>
            </a:r>
            <a:r>
              <a:rPr lang="ko-KR" altLang="en-US" sz="1600" dirty="0" smtClean="0"/>
              <a:t>인간의 언어를 기계 언어로 번역하는 과정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디코딩 </a:t>
            </a:r>
            <a:r>
              <a:rPr lang="en-US" altLang="ko-KR" sz="1600" b="1" dirty="0"/>
              <a:t>: </a:t>
            </a:r>
            <a:r>
              <a:rPr lang="ko-KR" altLang="en-US" sz="1600" dirty="0" smtClean="0"/>
              <a:t>인코딩 된 </a:t>
            </a:r>
            <a:r>
              <a:rPr lang="ko-KR" altLang="en-US" sz="1600" dirty="0"/>
              <a:t>언어를 </a:t>
            </a:r>
            <a:r>
              <a:rPr lang="ko-KR" altLang="en-US" sz="1600" dirty="0" smtClean="0"/>
              <a:t>인간의 언어로 </a:t>
            </a:r>
            <a:r>
              <a:rPr lang="ko-KR" altLang="en-US" sz="1600" dirty="0"/>
              <a:t>번역하는 과정 </a:t>
            </a:r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>
            <a:off x="4655127" y="2221346"/>
            <a:ext cx="1889757" cy="3693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896" y="3493172"/>
            <a:ext cx="4339464" cy="2192008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6544884" y="2221345"/>
            <a:ext cx="4091489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encodeURI( ) : ( )</a:t>
            </a:r>
            <a:r>
              <a:rPr lang="ko-KR" altLang="en-US" sz="1400" dirty="0" smtClean="0"/>
              <a:t>안의 내용을 </a:t>
            </a:r>
            <a:r>
              <a:rPr lang="en-US" altLang="ko-KR" sz="1400" dirty="0" smtClean="0"/>
              <a:t>encoding</a:t>
            </a:r>
            <a:r>
              <a:rPr lang="ko-KR" altLang="en-US" sz="1400" dirty="0" smtClean="0"/>
              <a:t>하여 출력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decodeURI( ) : ( )</a:t>
            </a:r>
            <a:r>
              <a:rPr lang="ko-KR" altLang="en-US" sz="1400" dirty="0" smtClean="0"/>
              <a:t>안의 내용을 </a:t>
            </a:r>
            <a:r>
              <a:rPr lang="en-US" altLang="ko-KR" sz="1400" dirty="0" smtClean="0"/>
              <a:t>decoding</a:t>
            </a:r>
            <a:r>
              <a:rPr lang="ko-KR" altLang="en-US" sz="1400" dirty="0" smtClean="0"/>
              <a:t>하여 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346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this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39"/>
            <a:ext cx="4671753" cy="3972513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505499" cy="39703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&lt;title&gt;Document&lt;/title&gt;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var User = {</a:t>
            </a:r>
          </a:p>
          <a:p>
            <a:r>
              <a:rPr lang="en-US" altLang="ko-KR" sz="1200" dirty="0"/>
              <a:t>            name: "</a:t>
            </a:r>
            <a:r>
              <a:rPr lang="en-US" altLang="ko-KR" sz="1200" dirty="0" err="1"/>
              <a:t>kim</a:t>
            </a:r>
            <a:r>
              <a:rPr lang="en-US" altLang="ko-KR" sz="1200" dirty="0"/>
              <a:t>",</a:t>
            </a:r>
          </a:p>
          <a:p>
            <a:r>
              <a:rPr lang="en-US" altLang="ko-KR" sz="1200" dirty="0"/>
              <a:t>            age: 25,</a:t>
            </a:r>
          </a:p>
          <a:p>
            <a:r>
              <a:rPr lang="en-US" altLang="ko-KR" sz="1200" dirty="0"/>
              <a:t>            view: function() {</a:t>
            </a:r>
          </a:p>
          <a:p>
            <a:r>
              <a:rPr lang="en-US" altLang="ko-KR" sz="1200" dirty="0"/>
              <a:t>                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('My name is ' + this.name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r>
              <a:rPr lang="en-US" altLang="ko-KR" sz="1200" dirty="0"/>
              <a:t>                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("My age is " + </a:t>
            </a:r>
            <a:r>
              <a:rPr lang="en-US" altLang="ko-KR" sz="1200" dirty="0" err="1"/>
              <a:t>this.age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r>
              <a:rPr lang="en-US" altLang="ko-KR" sz="1200" dirty="0"/>
              <a:t>            }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typeof</a:t>
            </a:r>
            <a:r>
              <a:rPr lang="en-US" altLang="ko-KR" sz="1200" dirty="0"/>
              <a:t> User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r>
              <a:rPr lang="en-US" altLang="ko-KR" sz="1200" dirty="0"/>
              <a:t>        </a:t>
            </a:r>
            <a:r>
              <a:rPr lang="en-US" altLang="ko-KR" sz="1200" dirty="0" err="1"/>
              <a:t>User.view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</a:t>
            </a:r>
            <a:r>
              <a:rPr lang="ko-KR" altLang="en-US" sz="1200" dirty="0" err="1"/>
              <a:t>리터럴을</a:t>
            </a:r>
            <a:r>
              <a:rPr lang="ko-KR" altLang="en-US" sz="1200" dirty="0"/>
              <a:t> 이용한 객체 생성 자기 자신을 가리키는 </a:t>
            </a:r>
            <a:r>
              <a:rPr lang="en-US" altLang="ko-KR" sz="1200" dirty="0"/>
              <a:t>this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01090" y="1860324"/>
            <a:ext cx="3981745" cy="146666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864335" y="1047587"/>
            <a:ext cx="5136174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User { }</a:t>
            </a:r>
            <a:r>
              <a:rPr lang="ko-KR" altLang="en-US" sz="1400" dirty="0" smtClean="0"/>
              <a:t>라는 객체를 생성한다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name, age</a:t>
            </a:r>
            <a:r>
              <a:rPr lang="ko-KR" altLang="en-US" sz="1400" dirty="0" smtClean="0"/>
              <a:t>에는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값을 저장하고 </a:t>
            </a:r>
            <a:r>
              <a:rPr lang="en-US" altLang="ko-KR" sz="1400" dirty="0" smtClean="0"/>
              <a:t>view</a:t>
            </a:r>
            <a:r>
              <a:rPr lang="ko-KR" altLang="en-US" sz="1400" dirty="0" smtClean="0"/>
              <a:t>에는 함수를 저장한다</a:t>
            </a:r>
            <a:r>
              <a:rPr lang="en-US" altLang="ko-KR" sz="1400" dirty="0" smtClean="0"/>
              <a:t>. ( view</a:t>
            </a:r>
            <a:r>
              <a:rPr lang="ko-KR" altLang="en-US" sz="1400" dirty="0" smtClean="0"/>
              <a:t>의 함수 내부의 </a:t>
            </a:r>
            <a:r>
              <a:rPr lang="en-US" altLang="ko-KR" sz="1400" dirty="0" smtClean="0"/>
              <a:t>this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User </a:t>
            </a:r>
            <a:r>
              <a:rPr lang="ko-KR" altLang="en-US" sz="1400" dirty="0" smtClean="0"/>
              <a:t>객체를 가리킨다</a:t>
            </a:r>
            <a:r>
              <a:rPr lang="en-US" altLang="ko-KR" sz="1400" dirty="0" smtClean="0"/>
              <a:t>!!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 flipV="1">
            <a:off x="4682835" y="1578502"/>
            <a:ext cx="1181500" cy="1015157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35" y="3585001"/>
            <a:ext cx="4157119" cy="17526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01091" y="3326995"/>
            <a:ext cx="2660946" cy="376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864335" y="2433951"/>
            <a:ext cx="4157120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User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type</a:t>
            </a:r>
            <a:r>
              <a:rPr lang="ko-KR" altLang="en-US" sz="1400" dirty="0" smtClean="0"/>
              <a:t>을 출력하여 확인해본다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User</a:t>
            </a:r>
            <a:r>
              <a:rPr lang="ko-KR" altLang="en-US" sz="1400" dirty="0" smtClean="0"/>
              <a:t>객체 내의 속성 값인 </a:t>
            </a:r>
            <a:r>
              <a:rPr lang="en-US" altLang="ko-KR" sz="1400" dirty="0" smtClean="0"/>
              <a:t>view</a:t>
            </a:r>
            <a:r>
              <a:rPr lang="ko-KR" altLang="en-US" sz="1400" dirty="0" smtClean="0"/>
              <a:t>함수를 호출한다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cxnSp>
        <p:nvCxnSpPr>
          <p:cNvPr id="18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362037" y="2803283"/>
            <a:ext cx="2502298" cy="712106"/>
          </a:xfrm>
          <a:prstGeom prst="bentConnector3">
            <a:avLst>
              <a:gd name="adj1" fmla="val 76207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66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7412</TotalTime>
  <Words>653</Words>
  <Application>Microsoft Office PowerPoint</Application>
  <PresentationFormat>와이드스크린</PresentationFormat>
  <Paragraphs>325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</vt:lpstr>
      <vt:lpstr>나눔스퀘어 ExtraBold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hi-guro</cp:lastModifiedBy>
  <cp:revision>373</cp:revision>
  <dcterms:created xsi:type="dcterms:W3CDTF">2019-12-23T00:32:35Z</dcterms:created>
  <dcterms:modified xsi:type="dcterms:W3CDTF">2022-08-01T09:12:20Z</dcterms:modified>
</cp:coreProperties>
</file>